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2"/>
  </p:notesMasterIdLst>
  <p:sldIdLst>
    <p:sldId id="513" r:id="rId2"/>
    <p:sldId id="730" r:id="rId3"/>
    <p:sldId id="747" r:id="rId4"/>
    <p:sldId id="763" r:id="rId5"/>
    <p:sldId id="735" r:id="rId6"/>
    <p:sldId id="736" r:id="rId7"/>
    <p:sldId id="745" r:id="rId8"/>
    <p:sldId id="777" r:id="rId9"/>
    <p:sldId id="758" r:id="rId10"/>
    <p:sldId id="760" r:id="rId11"/>
    <p:sldId id="759" r:id="rId12"/>
    <p:sldId id="796" r:id="rId13"/>
    <p:sldId id="628" r:id="rId14"/>
    <p:sldId id="802" r:id="rId15"/>
    <p:sldId id="786" r:id="rId16"/>
    <p:sldId id="787" r:id="rId17"/>
    <p:sldId id="788" r:id="rId18"/>
    <p:sldId id="797" r:id="rId19"/>
    <p:sldId id="789" r:id="rId20"/>
    <p:sldId id="798" r:id="rId21"/>
    <p:sldId id="799" r:id="rId22"/>
    <p:sldId id="790" r:id="rId23"/>
    <p:sldId id="791" r:id="rId24"/>
    <p:sldId id="800" r:id="rId25"/>
    <p:sldId id="794" r:id="rId26"/>
    <p:sldId id="793" r:id="rId27"/>
    <p:sldId id="801" r:id="rId28"/>
    <p:sldId id="795" r:id="rId29"/>
    <p:sldId id="792" r:id="rId30"/>
    <p:sldId id="291" r:id="rId3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24" d="100"/>
          <a:sy n="124" d="100"/>
        </p:scale>
        <p:origin x="1350" y="10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4/13/2019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b="0"/>
              <a:t>Program Akademii Sieci Komputerowych Cisco</a:t>
            </a:r>
          </a:p>
          <a:p>
            <a:pPr rtl="0">
              <a:buFontTx/>
              <a:buNone/>
            </a:pPr>
            <a:r>
              <a:rPr lang="pl-PL" b="0"/>
              <a:t>Wprowadzenie</a:t>
            </a:r>
            <a:r>
              <a:rPr lang="pl-PL" b="0" baseline="0"/>
              <a:t> do cyberbezpieczeństwa (wersja 2.1)</a:t>
            </a:r>
          </a:p>
          <a:p>
            <a:pPr rtl="0">
              <a:buFontTx/>
              <a:buNone/>
            </a:pPr>
            <a:r>
              <a:rPr lang="pl-PL" sz="1300" b="0"/>
              <a:t>Rozdział 1: Zapotrzebowanie</a:t>
            </a:r>
            <a:r>
              <a:rPr lang="pl-PL" sz="1300" b="0" baseline="0"/>
              <a:t> na cyberbezpieczeństwo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sz="1200" b="0"/>
              <a:t>1 – The Need for Cybersecurity</a:t>
            </a:r>
          </a:p>
          <a:p>
            <a:pPr rtl="0">
              <a:buFontTx/>
              <a:buNone/>
            </a:pPr>
            <a:r>
              <a:rPr lang="pl-PL" sz="1200" b="0"/>
              <a:t>1.1 – Personal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12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1.1.1 – Introduction to Personal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1.1.1.1 – What is Cybersecurity?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1.1.1.2 – Your Online and Offline Identity</a:t>
            </a:r>
          </a:p>
        </p:txBody>
      </p:sp>
    </p:spTree>
    <p:extLst>
      <p:ext uri="{BB962C8B-B14F-4D97-AF65-F5344CB8AC3E}">
        <p14:creationId xmlns:p14="http://schemas.microsoft.com/office/powerpoint/2010/main" val="336642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13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1.1.1 – Introduction to Personal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1.1.1.3 – Your Data</a:t>
            </a:r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14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1.1.1 – Introduction to Personal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1.1.1.4 – Where is Your Data?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1.1.1.5 – Your Computing Devices</a:t>
            </a:r>
          </a:p>
        </p:txBody>
      </p:sp>
    </p:spTree>
    <p:extLst>
      <p:ext uri="{BB962C8B-B14F-4D97-AF65-F5344CB8AC3E}">
        <p14:creationId xmlns:p14="http://schemas.microsoft.com/office/powerpoint/2010/main" val="18219653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15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Personal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1.1.2 – Personal Data as a Target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/>
              <a:t>1.1.2.1 – They Want Your Money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/>
              <a:t>1.1.2.2 – They Want Your Identity</a:t>
            </a:r>
          </a:p>
        </p:txBody>
      </p:sp>
    </p:spTree>
    <p:extLst>
      <p:ext uri="{BB962C8B-B14F-4D97-AF65-F5344CB8AC3E}">
        <p14:creationId xmlns:p14="http://schemas.microsoft.com/office/powerpoint/2010/main" val="3410929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sz="1200" b="0"/>
              <a:t>1 – The Need for Cybersecurity</a:t>
            </a:r>
          </a:p>
          <a:p>
            <a:pPr rtl="0">
              <a:buFontTx/>
              <a:buNone/>
            </a:pPr>
            <a:r>
              <a:rPr lang="pl-PL" sz="1200" b="0"/>
              <a:t>1.2 – Organizational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56704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17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1.2.1 – Introduction to Organizational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/>
              <a:t>1.2.1.1 – Types of Organizational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/>
              <a:t>1.2.1.2 – Confidentiality, Integrity and Availability</a:t>
            </a:r>
          </a:p>
        </p:txBody>
      </p:sp>
    </p:spTree>
    <p:extLst>
      <p:ext uri="{BB962C8B-B14F-4D97-AF65-F5344CB8AC3E}">
        <p14:creationId xmlns:p14="http://schemas.microsoft.com/office/powerpoint/2010/main" val="2328749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pl-PL"/>
              <a:t>1.2 – Organizational Data</a:t>
            </a:r>
          </a:p>
          <a:p>
            <a:pPr rtl="0"/>
            <a:r>
              <a:rPr lang="pl-PL"/>
              <a:t>1.2.1 – </a:t>
            </a:r>
            <a:r>
              <a:rPr lang="pl-PL" sz="1200"/>
              <a:t>Introduction to Organizational Data</a:t>
            </a:r>
          </a:p>
          <a:p>
            <a:pPr rtl="0"/>
            <a:r>
              <a:rPr lang="pl-PL"/>
              <a:t>1.2.1.3 - Lab – Compare Data with a Hash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1018C-6CAF-B84E-B92C-ECB119457F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sz="1200" b="0" i="0" u="none" strike="noStrike" kern="120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9746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19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1.2.2 – The Impact of a Security Breach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1.2.2.1 – The Consequences of a Security Breach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1.2.2.2 – Security Breach Example 1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93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20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1.2.2 – The Impact of a Security Breach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1.2.2.3 – Security Breach Example 2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>
                <a:latin typeface="Arial" charset="0"/>
              </a:rPr>
              <a:t>1.2.2.4 – Security Breach Example 3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551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0"/>
              <a:pPr algn="r"/>
              <a:t>2</a:t>
            </a:fld>
            <a:endParaRPr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Organizational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1.2.2 – The Impact of a Security Breach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 baseline="0">
                <a:latin typeface="Arial" charset="0"/>
              </a:rPr>
              <a:t>1.2.2.5 – Lab – What Was Taken?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1018C-6CAF-B84E-B92C-ECB119457F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sz="1200" b="0" i="0" u="none" strike="noStrike" kern="120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5640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sz="1200" b="0"/>
              <a:t>1 – The Need for Cybersecurity</a:t>
            </a:r>
          </a:p>
          <a:p>
            <a:pPr rtl="0">
              <a:buFontTx/>
              <a:buNone/>
            </a:pPr>
            <a:r>
              <a:rPr lang="pl-PL" sz="1200" b="0"/>
              <a:t>1.3 – </a:t>
            </a:r>
            <a:r>
              <a:rPr lang="pl-PL"/>
              <a:t>Attackers and Cybersecurity Professionals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6564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23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lang="pl-PL" sz="1200" b="0"/>
              <a:t>1.3 – </a:t>
            </a:r>
            <a:r>
              <a:rPr lang="pl-PL"/>
              <a:t>Attackers and Cybersecurity Professionals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>
                <a:latin typeface="Arial" charset="0"/>
              </a:rPr>
              <a:t>1.3.1 –</a:t>
            </a:r>
            <a:r>
              <a:rPr lang="pl-PL" baseline="0">
                <a:latin typeface="Arial" charset="0"/>
              </a:rPr>
              <a:t> The Profile of a Cyber Attacker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>
                <a:latin typeface="Arial" charset="0"/>
              </a:rPr>
              <a:t>1.3.1.1 – Types of Attackers</a:t>
            </a:r>
          </a:p>
          <a:p>
            <a:pPr>
              <a:buFontTx/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205423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24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lang="pl-PL" sz="1200" b="0"/>
              <a:t>1.3 – </a:t>
            </a:r>
            <a:r>
              <a:rPr lang="pl-PL"/>
              <a:t>Attackers and Cybersecurity Professionals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>
                <a:latin typeface="Arial" charset="0"/>
              </a:rPr>
              <a:t>1.3.1 –</a:t>
            </a:r>
            <a:r>
              <a:rPr lang="pl-PL" baseline="0">
                <a:latin typeface="Arial" charset="0"/>
              </a:rPr>
              <a:t> The Profile of a Cyber Attacker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>
                <a:latin typeface="Arial" charset="0"/>
              </a:rPr>
              <a:t>1.3.1.2 - </a:t>
            </a:r>
            <a:r>
              <a:rPr lang="pl-PL"/>
              <a:t>Internal and External Threats</a:t>
            </a:r>
          </a:p>
          <a:p>
            <a:pPr>
              <a:buFontTx/>
              <a:buNone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155374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sz="1200" b="0"/>
              <a:t>1 – The Need for Cybersecurity</a:t>
            </a:r>
          </a:p>
          <a:p>
            <a:pPr rtl="0">
              <a:buFontTx/>
              <a:buNone/>
            </a:pPr>
            <a:r>
              <a:rPr lang="pl-PL" sz="1200" b="0"/>
              <a:t>1.4 - Cyberwarfare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1915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26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b="0"/>
              <a:t>1.4 - Cyberwarfare</a:t>
            </a:r>
          </a:p>
          <a:p>
            <a:pPr rtl="0">
              <a:buFontTx/>
              <a:buNone/>
            </a:pPr>
            <a:r>
              <a:rPr lang="pl-PL" sz="1200" b="0"/>
              <a:t>1.4.1 – Overview of </a:t>
            </a:r>
            <a:r>
              <a:rPr lang="pl-PL"/>
              <a:t>Cyberwarfare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>
                <a:latin typeface="Arial" charset="0"/>
              </a:rPr>
              <a:t>1.4.1.1 –</a:t>
            </a:r>
            <a:r>
              <a:rPr lang="pl-PL" baseline="0">
                <a:latin typeface="Arial" charset="0"/>
              </a:rPr>
              <a:t> What is Cyberwarfare?</a:t>
            </a:r>
          </a:p>
        </p:txBody>
      </p:sp>
    </p:spTree>
    <p:extLst>
      <p:ext uri="{BB962C8B-B14F-4D97-AF65-F5344CB8AC3E}">
        <p14:creationId xmlns:p14="http://schemas.microsoft.com/office/powerpoint/2010/main" val="12808363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27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lang="pl-PL" sz="1200" b="0"/>
              <a:t>1.4 - Cyberwarfare</a:t>
            </a:r>
          </a:p>
          <a:p>
            <a:pPr rtl="0">
              <a:buFontTx/>
              <a:buNone/>
            </a:pPr>
            <a:r>
              <a:rPr lang="pl-PL" sz="1200" b="0"/>
              <a:t>1.4.1 – Overview of </a:t>
            </a:r>
            <a:r>
              <a:rPr lang="pl-PL"/>
              <a:t>Cyberwarfare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>
                <a:latin typeface="Arial" charset="0"/>
              </a:rPr>
              <a:t>1.4.1.2 –</a:t>
            </a:r>
            <a:r>
              <a:rPr lang="pl-PL" baseline="0">
                <a:latin typeface="Arial" charset="0"/>
              </a:rPr>
              <a:t> The Purpose of Cyberwarfare</a:t>
            </a:r>
          </a:p>
        </p:txBody>
      </p:sp>
    </p:spTree>
    <p:extLst>
      <p:ext uri="{BB962C8B-B14F-4D97-AF65-F5344CB8AC3E}">
        <p14:creationId xmlns:p14="http://schemas.microsoft.com/office/powerpoint/2010/main" val="35630809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sz="1200" b="0"/>
              <a:t>1 – The Need for Cybersecurity</a:t>
            </a:r>
          </a:p>
          <a:p>
            <a:pPr rtl="0">
              <a:buFontTx/>
              <a:buNone/>
            </a:pPr>
            <a:r>
              <a:rPr lang="pl-PL" sz="1200" b="0"/>
              <a:t>1.5 -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874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29</a:t>
            </a:fld>
            <a:endParaRPr sz="80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lang="pl-PL" sz="12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1.5.1.1 - Summary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272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b="0"/>
              <a:t>Cisco Networking Academy Program</a:t>
            </a:r>
          </a:p>
          <a:p>
            <a:pPr rtl="0">
              <a:buFontTx/>
              <a:buNone/>
            </a:pPr>
            <a:r>
              <a:rPr lang="pl-PL" b="0"/>
              <a:t>Introduction</a:t>
            </a:r>
            <a:r>
              <a:rPr lang="pl-PL" b="0" baseline="0"/>
              <a:t> to Cybersecurity v2.1</a:t>
            </a:r>
          </a:p>
          <a:p>
            <a:pPr rtl="0">
              <a:buFontTx/>
              <a:buNone/>
            </a:pPr>
            <a:r>
              <a:rPr lang="pl-PL" sz="1300" b="0"/>
              <a:t>Chapter 1: The</a:t>
            </a:r>
            <a:r>
              <a:rPr lang="pl-PL" sz="1300" b="0" baseline="0"/>
              <a:t> Need for Cybersecurity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0A313ED8-785B-4D16-9B17-4143385249B9}" type="slidenum">
              <a:rPr sz="800" b="0"/>
              <a:pPr algn="r"/>
              <a:t>4</a:t>
            </a:fld>
            <a:endParaRPr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ACE20BE7-F2F3-4E26-9454-50B18F790A4E}" type="slidenum">
              <a:rPr sz="800" b="0">
                <a:ea typeface="ＭＳ Ｐゴシック" pitchFamily="34" charset="-128"/>
              </a:rPr>
              <a:pPr algn="r"/>
              <a:t>5</a:t>
            </a:fld>
            <a:endParaRPr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391C207-9349-46D5-9D89-8ADDA5014D1F}" type="slidenum">
              <a:rPr sz="800" b="0"/>
              <a:pPr algn="r"/>
              <a:t>6</a:t>
            </a:fld>
            <a:endParaRPr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5F7D0146-1035-4865-8A5B-0B1E8578604B}" type="slidenum">
              <a:rPr sz="800" b="0">
                <a:ea typeface="ＭＳ Ｐゴシック" pitchFamily="34" charset="-128"/>
              </a:rPr>
              <a:pPr algn="r"/>
              <a:t>7</a:t>
            </a:fld>
            <a:endParaRPr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lang="pl-PL" b="0"/>
              <a:t>Cisco Networking Academy Program</a:t>
            </a:r>
          </a:p>
          <a:p>
            <a:pPr rtl="0">
              <a:buFontTx/>
              <a:buNone/>
            </a:pPr>
            <a:r>
              <a:rPr lang="pl-PL" b="0"/>
              <a:t>Introduction</a:t>
            </a:r>
            <a:r>
              <a:rPr lang="pl-PL" b="0" baseline="0"/>
              <a:t> to Cybersecurity v2.1</a:t>
            </a:r>
          </a:p>
          <a:p>
            <a:pPr rtl="0">
              <a:buFontTx/>
              <a:buNone/>
            </a:pPr>
            <a:r>
              <a:rPr lang="pl-PL" sz="1300" b="0"/>
              <a:t>Chapter 1: The</a:t>
            </a:r>
            <a:r>
              <a:rPr lang="pl-PL" sz="1300" b="0" baseline="0"/>
              <a:t> Need for Cybersecurity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0"/>
              <a:pPr algn="r"/>
              <a:t>10</a:t>
            </a:fld>
            <a:endParaRPr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lang="pl-PL" b="0"/>
              <a:t>Cisco Networking Academy Program</a:t>
            </a:r>
          </a:p>
          <a:p>
            <a:pPr rtl="0">
              <a:buFontTx/>
              <a:buNone/>
            </a:pPr>
            <a:r>
              <a:rPr lang="pl-PL" b="0"/>
              <a:t>Introduction</a:t>
            </a:r>
            <a:r>
              <a:rPr lang="pl-PL" b="0" baseline="0"/>
              <a:t> to Cybersecurity v2.0</a:t>
            </a:r>
          </a:p>
          <a:p>
            <a:pPr rtl="0">
              <a:buFontTx/>
              <a:buNone/>
            </a:pPr>
            <a:r>
              <a:rPr lang="pl-PL" sz="1300" b="0"/>
              <a:t>Chapter 1: The</a:t>
            </a:r>
            <a:r>
              <a:rPr lang="pl-PL" sz="1300" b="0" baseline="0"/>
              <a:t> Need for Cybersecurity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sz="60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c15="http://schemas.microsoft.com/office/drawing/2012/chart" xmlns:c="http://schemas.openxmlformats.org/drawingml/2006/chart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sz="60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rtl="0"/>
            <a:r>
              <a:rPr lang="pl-PL"/>
              <a:t>Materiały dla nauczyciela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1: Zapotrzebowanie na cyberbezpieczeństwo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770092" cy="902174"/>
          </a:xfrm>
        </p:spPr>
        <p:txBody>
          <a:bodyPr/>
          <a:lstStyle/>
          <a:p>
            <a:endParaRPr lang="en-US" dirty="0"/>
          </a:p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144065" y="668315"/>
            <a:ext cx="8853286" cy="4155319"/>
          </a:xfrm>
        </p:spPr>
        <p:txBody>
          <a:bodyPr/>
          <a:lstStyle/>
          <a:p>
            <a:pPr rtl="0"/>
            <a:r>
              <a:rPr lang="pl-PL"/>
              <a:t>1.1 Dane osobowe</a:t>
            </a:r>
          </a:p>
          <a:p>
            <a:pPr lvl="1" rtl="0"/>
            <a:r>
              <a:rPr lang="pl-PL" sz="1200"/>
              <a:t>Omów charakterystykę i wartość danych osobowych.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Zdefiniuj dane osobowe.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Wyjaśnij, dlaczego dane osobowe są wartościowe dla hakerów.</a:t>
            </a:r>
          </a:p>
          <a:p>
            <a:pPr marL="286941" indent="-285750" rtl="0"/>
            <a:r>
              <a:rPr lang="pl-PL"/>
              <a:t>1.2 Dane organizacji</a:t>
            </a:r>
          </a:p>
          <a:p>
            <a:pPr lvl="1" rtl="0"/>
            <a:r>
              <a:rPr lang="pl-PL" sz="1200"/>
              <a:t>Wyjaśnij cechy i wartość danych wewnątrz organizacji.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Opisz rodzaje danych używanych przez rządy i organizacje.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Opisz konsekwencje naruszenia bezpieczeństwa (ang. security breach).</a:t>
            </a:r>
          </a:p>
          <a:p>
            <a:pPr marL="286941" indent="-285750" rtl="0"/>
            <a:r>
              <a:rPr lang="pl-PL"/>
              <a:t>1.3 Napastnicy i specjaliści ds. cyberbezpieczeństwa</a:t>
            </a:r>
          </a:p>
          <a:p>
            <a:pPr lvl="1" rtl="0"/>
            <a:r>
              <a:rPr lang="pl-PL" sz="1200"/>
              <a:t>Wyjaśnij cechy i motywy cyberprzestępców oraz kwestie etyczne i prawne, które są istotne dla specjalistów ds. cyberbezpieczeństwa.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 sz="1100"/>
              <a:t>Opisz charakterystykę i motywy napastnika przeprowadzającego atak.</a:t>
            </a:r>
          </a:p>
          <a:p>
            <a:pPr marL="286941" indent="-285750" rtl="0"/>
            <a:r>
              <a:rPr lang="pl-PL"/>
              <a:t>1.4 Cyberwojna</a:t>
            </a:r>
          </a:p>
          <a:p>
            <a:pPr lvl="1" rtl="0"/>
            <a:r>
              <a:rPr lang="pl-PL" sz="1200"/>
              <a:t>Omów charakterystykę i cele cyberwojny.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 sz="1100"/>
              <a:t>Opisz cyberwojnę.</a:t>
            </a:r>
          </a:p>
          <a:p>
            <a:pPr marL="542131" lvl="2" indent="-214313">
              <a:buFont typeface="Arial" panose="020B0604020202020204" pitchFamily="34" charset="0"/>
              <a:buChar char="•"/>
            </a:pPr>
            <a:endParaRPr lang="en-US" sz="1150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144065" y="41393"/>
            <a:ext cx="8999936" cy="757551"/>
          </a:xfrm>
        </p:spPr>
        <p:txBody>
          <a:bodyPr/>
          <a:lstStyle/>
          <a:p>
            <a:pPr rtl="0" eaLnBrk="1" hangingPunct="1"/>
            <a:r>
              <a:rPr lang="pl-PL"/>
              <a:t>Rozdział 1 – Podział na sekcje oraz cele do zrealizowania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1.1 Dane osobowe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Czym jest cyberbezpieczeństwo?</a:t>
            </a:r>
          </a:p>
          <a:p>
            <a:pPr lvl="1" rtl="0"/>
            <a:r>
              <a:rPr lang="pl-PL"/>
              <a:t>Ochrona systemu sieciowego i danych przed nieautoryzowanym użyciem lub uszkodzeniem</a:t>
            </a:r>
          </a:p>
          <a:p>
            <a:pPr rtl="0"/>
            <a:r>
              <a:rPr lang="pl-PL"/>
              <a:t>Twoja tożsamość online i offline</a:t>
            </a:r>
          </a:p>
          <a:p>
            <a:pPr lvl="1" rtl="0"/>
            <a:r>
              <a:rPr lang="pl-PL"/>
              <a:t>Tożsamość offline</a:t>
            </a:r>
          </a:p>
          <a:p>
            <a:pPr lvl="2" rtl="0"/>
            <a:r>
              <a:rPr lang="pl-PL"/>
              <a:t>Twoja tożsamość codziennego życia w domu,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szkole lub pracy</a:t>
            </a:r>
          </a:p>
          <a:p>
            <a:pPr lvl="1" rtl="0"/>
            <a:r>
              <a:rPr lang="pl-PL"/>
              <a:t>Tożsamość online</a:t>
            </a:r>
          </a:p>
          <a:p>
            <a:pPr lvl="2" rtl="0"/>
            <a:r>
              <a:rPr lang="pl-PL"/>
              <a:t>Twoja tożsamość podczas aktywności w cyberprzestrzeni</a:t>
            </a:r>
          </a:p>
          <a:p>
            <a:pPr lvl="2" rtl="0"/>
            <a:r>
              <a:rPr lang="pl-PL"/>
              <a:t>Powinna ujawniać tylko ograniczoną ilość informacji o Tobie.</a:t>
            </a:r>
          </a:p>
          <a:p>
            <a:pPr lvl="2" rtl="0"/>
            <a:r>
              <a:rPr lang="pl-PL"/>
              <a:t>Nazwa użytkownika lub alias</a:t>
            </a:r>
          </a:p>
          <a:p>
            <a:pPr lvl="3" rtl="0"/>
            <a:r>
              <a:rPr lang="pl-PL"/>
              <a:t>Nie powinny zawierać żadnych danych osobowych</a:t>
            </a:r>
          </a:p>
          <a:p>
            <a:pPr lvl="3" rtl="0"/>
            <a:r>
              <a:rPr lang="pl-PL"/>
              <a:t>Powinny brzmieć odpowiednio i przyzwoicie.</a:t>
            </a:r>
          </a:p>
          <a:p>
            <a:pPr lvl="3" rtl="0"/>
            <a:r>
              <a:rPr lang="pl-PL"/>
              <a:t>Nie powinny przyciągać niechcianej uwagi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Dane osobowe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Wprowadzenie do danych osobowych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B2659EFB-2FF0-47FF-938C-B45B55C90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2673" y="1681566"/>
            <a:ext cx="3971431" cy="296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4860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5357" y="798944"/>
            <a:ext cx="8853286" cy="4155319"/>
          </a:xfrm>
        </p:spPr>
        <p:txBody>
          <a:bodyPr/>
          <a:lstStyle/>
          <a:p>
            <a:pPr rtl="0"/>
            <a:r>
              <a:rPr lang="pl-PL" dirty="0"/>
              <a:t>Twoje Dane</a:t>
            </a:r>
          </a:p>
          <a:p>
            <a:pPr lvl="1" rtl="0"/>
            <a:r>
              <a:rPr lang="pl-PL" dirty="0"/>
              <a:t>Dokumentacja medyczna</a:t>
            </a:r>
          </a:p>
          <a:p>
            <a:pPr lvl="2" rtl="0"/>
            <a:r>
              <a:rPr lang="pl-PL" dirty="0"/>
              <a:t>elektroniczna karta pacjenta (ang. </a:t>
            </a:r>
            <a:r>
              <a:rPr lang="pl-PL" dirty="0" err="1"/>
              <a:t>EHR</a:t>
            </a:r>
            <a:r>
              <a:rPr lang="pl-PL" dirty="0"/>
              <a:t>) – stan psychofizyczny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pl-PL" dirty="0"/>
              <a:t>i inne dane osobowe</a:t>
            </a:r>
          </a:p>
          <a:p>
            <a:pPr lvl="2" rtl="0"/>
            <a:r>
              <a:rPr lang="pl-PL" dirty="0"/>
              <a:t>recepty</a:t>
            </a:r>
          </a:p>
          <a:p>
            <a:pPr lvl="1" rtl="0"/>
            <a:r>
              <a:rPr lang="pl-PL" dirty="0"/>
              <a:t>Dokumentacja dotycząca wykształcenia</a:t>
            </a:r>
          </a:p>
          <a:p>
            <a:pPr lvl="2" rtl="0"/>
            <a:r>
              <a:rPr lang="pl-PL" dirty="0"/>
              <a:t>Oceny, wyniki egzaminów, zaliczone kursy, zdobyte nagrody i </a:t>
            </a:r>
            <a:endParaRPr lang="pl-PL" dirty="0" smtClean="0"/>
          </a:p>
          <a:p>
            <a:pPr lvl="2" rtl="0"/>
            <a:r>
              <a:rPr lang="pl-PL" dirty="0" smtClean="0"/>
              <a:t>uzyskane </a:t>
            </a:r>
            <a:r>
              <a:rPr lang="pl-PL" dirty="0"/>
              <a:t>tytuły</a:t>
            </a:r>
          </a:p>
          <a:p>
            <a:pPr lvl="2" rtl="0"/>
            <a:r>
              <a:rPr lang="pl-PL" dirty="0"/>
              <a:t>Obecność</a:t>
            </a:r>
          </a:p>
          <a:p>
            <a:pPr lvl="2" rtl="0"/>
            <a:r>
              <a:rPr lang="pl-PL" dirty="0"/>
              <a:t>Raporty dyscyplinarne</a:t>
            </a:r>
          </a:p>
          <a:p>
            <a:pPr lvl="1" rtl="0"/>
            <a:r>
              <a:rPr lang="pl-PL" dirty="0"/>
              <a:t>Dokumentacja finansowa i ewidencja zatrudnienia</a:t>
            </a:r>
          </a:p>
          <a:p>
            <a:pPr lvl="2" rtl="0"/>
            <a:r>
              <a:rPr lang="pl-PL" dirty="0"/>
              <a:t>Dochody i wydatki</a:t>
            </a:r>
          </a:p>
          <a:p>
            <a:pPr lvl="2" rtl="0"/>
            <a:r>
              <a:rPr lang="pl-PL" dirty="0"/>
              <a:t>Dokumentacja podatkowa – informacje o wypłatach, wyciągi z kart </a:t>
            </a:r>
            <a:endParaRPr lang="pl-PL" dirty="0" smtClean="0"/>
          </a:p>
          <a:p>
            <a:pPr lvl="2" rtl="0"/>
            <a:r>
              <a:rPr lang="pl-PL" dirty="0" smtClean="0"/>
              <a:t>kredytowych</a:t>
            </a:r>
            <a:r>
              <a:rPr lang="pl-PL" dirty="0"/>
              <a:t>,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pl-PL" dirty="0"/>
              <a:t>ocena zdolności kredytowej i inne dane finansowe.</a:t>
            </a:r>
          </a:p>
          <a:p>
            <a:pPr lvl="2" rtl="0"/>
            <a:r>
              <a:rPr lang="pl-PL" dirty="0"/>
              <a:t>Historia zatrudnienia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Dane osobowe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Wprowadzenie do danych osobowych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2DDE9CF5-D984-46B2-86A3-6F944546A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605" y="857667"/>
            <a:ext cx="3718038" cy="365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5357" y="798944"/>
            <a:ext cx="8853286" cy="4155319"/>
          </a:xfrm>
        </p:spPr>
        <p:txBody>
          <a:bodyPr/>
          <a:lstStyle/>
          <a:p>
            <a:pPr rtl="0"/>
            <a:r>
              <a:rPr lang="pl-PL"/>
              <a:t>Gdzie są Twoje Dane?</a:t>
            </a:r>
          </a:p>
          <a:p>
            <a:pPr lvl="1" rtl="0"/>
            <a:r>
              <a:rPr lang="pl-PL"/>
              <a:t>Dokumentacja medyczna: gabinet lekarski, firma ubezpieczeniowa</a:t>
            </a:r>
          </a:p>
          <a:p>
            <a:pPr lvl="1" rtl="0"/>
            <a:r>
              <a:rPr lang="pl-PL"/>
              <a:t>Karty lojalnościowe</a:t>
            </a:r>
          </a:p>
          <a:p>
            <a:pPr lvl="2" rtl="0"/>
            <a:r>
              <a:rPr lang="pl-PL"/>
              <a:t>Sklepy przetwarzają dane na temat Twoich zakupów</a:t>
            </a:r>
          </a:p>
          <a:p>
            <a:pPr lvl="2" rtl="0"/>
            <a:r>
              <a:rPr lang="pl-PL"/>
              <a:t>Marketingowe podmioty współpracujące używają profili konsumenckich w celu stworzenia ukierunkowanego przekazu reklamowego</a:t>
            </a:r>
          </a:p>
          <a:p>
            <a:pPr lvl="1" rtl="0"/>
            <a:r>
              <a:rPr lang="pl-PL"/>
              <a:t>Zdjęcia w Internecie: znajomi oraz osoby postronne mogą mieć do nich dostęp.</a:t>
            </a:r>
          </a:p>
          <a:p>
            <a:pPr rtl="0"/>
            <a:r>
              <a:rPr lang="pl-PL"/>
              <a:t>Twoje urządzenia komputerowe</a:t>
            </a:r>
          </a:p>
          <a:p>
            <a:pPr lvl="1" rtl="0"/>
            <a:r>
              <a:rPr lang="pl-PL"/>
              <a:t>Przechowują dane, a także pozwalają na uzyskanie do nich dostępu</a:t>
            </a:r>
          </a:p>
          <a:p>
            <a:pPr lvl="1" rtl="0"/>
            <a:r>
              <a:rPr lang="pl-PL"/>
              <a:t>Wymień urządzenia komputerowe, które posiadasz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Dane osobowe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Wprowadzenie do danych osobowych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2E83B1F0-A362-4CF3-B690-BEEB75D58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563" y="938382"/>
            <a:ext cx="3789080" cy="326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48469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W jaki sposób przestępcy dokonują kradzieży pieniędzy?</a:t>
            </a:r>
          </a:p>
          <a:p>
            <a:pPr lvl="1" rtl="0"/>
            <a:r>
              <a:rPr lang="pl-PL"/>
              <a:t>Dane logowania w Internecie</a:t>
            </a:r>
          </a:p>
          <a:p>
            <a:pPr lvl="2" rtl="0"/>
            <a:r>
              <a:rPr lang="pl-PL"/>
              <a:t>Dają złodziejom dostęp do Twoich kont</a:t>
            </a:r>
          </a:p>
          <a:p>
            <a:pPr lvl="1" rtl="0"/>
            <a:r>
              <a:rPr lang="pl-PL"/>
              <a:t>Pomysłowe sposoby</a:t>
            </a:r>
          </a:p>
          <a:p>
            <a:pPr lvl="2" rtl="0"/>
            <a:r>
              <a:rPr lang="pl-PL"/>
              <a:t>Wzbudzają Twoje przekonanie, że przesyłasz pieniądze do przyjaciół albo rodziny</a:t>
            </a:r>
          </a:p>
          <a:p>
            <a:pPr rtl="0"/>
            <a:r>
              <a:rPr lang="pl-PL"/>
              <a:t>Dlaczego potrzebują Twojej tożsamości?</a:t>
            </a:r>
          </a:p>
          <a:p>
            <a:pPr lvl="1" rtl="0"/>
            <a:r>
              <a:rPr lang="pl-PL"/>
              <a:t>Długoterminowe zyski </a:t>
            </a:r>
          </a:p>
          <a:p>
            <a:pPr lvl="1" rtl="0"/>
            <a:r>
              <a:rPr lang="pl-PL"/>
              <a:t>Świadczenia medyczne</a:t>
            </a:r>
          </a:p>
          <a:p>
            <a:pPr lvl="1" rtl="0"/>
            <a:r>
              <a:rPr lang="pl-PL"/>
              <a:t>Złożenie fałszywego zeznania podatkowego</a:t>
            </a:r>
          </a:p>
          <a:p>
            <a:pPr lvl="1" rtl="0"/>
            <a:r>
              <a:rPr lang="pl-PL"/>
              <a:t>Otworzenie rachunków dla kart kredytowych</a:t>
            </a:r>
          </a:p>
          <a:p>
            <a:pPr lvl="1" rtl="0"/>
            <a:r>
              <a:rPr lang="pl-PL"/>
              <a:t>Uzyskanie pożyczki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Dane osobowe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Dane osobowe jako cel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FCF4043E-DF20-464D-98A1-A3C4923AD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166" y="1024989"/>
            <a:ext cx="2399334" cy="15467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58471C43-C1A9-41B0-9893-D614BD14A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251" y="2797795"/>
            <a:ext cx="2339249" cy="186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97681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1.2 Dane organizacji</a:t>
            </a:r>
          </a:p>
        </p:txBody>
      </p:sp>
    </p:spTree>
    <p:extLst>
      <p:ext uri="{BB962C8B-B14F-4D97-AF65-F5344CB8AC3E}">
        <p14:creationId xmlns:p14="http://schemas.microsoft.com/office/powerpoint/2010/main" val="259435127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Rodzaje danych organizacji</a:t>
            </a:r>
          </a:p>
          <a:p>
            <a:pPr lvl="1" rtl="0"/>
            <a:r>
              <a:rPr lang="pl-PL"/>
              <a:t>Tradycyjne dane</a:t>
            </a:r>
          </a:p>
          <a:p>
            <a:pPr lvl="2" rtl="0"/>
            <a:r>
              <a:rPr lang="pl-PL"/>
              <a:t>Personel – dokumenty rekrutacyjne, listy płac, oferty pracy, umowy pracownicze</a:t>
            </a:r>
          </a:p>
          <a:p>
            <a:pPr lvl="2" rtl="0"/>
            <a:r>
              <a:rPr lang="pl-PL"/>
              <a:t>Dobra intelektualne – patenty, znaki towarowe i nowe plany produktowe, tajemnice handlowe</a:t>
            </a:r>
          </a:p>
          <a:p>
            <a:pPr lvl="2" rtl="0"/>
            <a:r>
              <a:rPr lang="pl-PL"/>
              <a:t>Finansowe – zestawienia dochodów, bilanse i sprawozdania z przepływów pieniężnych</a:t>
            </a:r>
          </a:p>
          <a:p>
            <a:pPr lvl="1" rtl="0"/>
            <a:r>
              <a:rPr lang="pl-PL"/>
              <a:t>Internet rzeczy (IoT) oraz Big Data</a:t>
            </a:r>
          </a:p>
          <a:p>
            <a:pPr lvl="2" rtl="0"/>
            <a:r>
              <a:rPr lang="pl-PL"/>
              <a:t>Internet rzeczy (ang. Internet of Things, IoT) – rozległa sieć obiektów fizycznych, takich jak np. czujniki</a:t>
            </a:r>
          </a:p>
          <a:p>
            <a:pPr lvl="2" rtl="0"/>
            <a:r>
              <a:rPr lang="pl-PL"/>
              <a:t>Big Data – dane z Internetu rzeczy</a:t>
            </a:r>
          </a:p>
          <a:p>
            <a:pPr rtl="0"/>
            <a:r>
              <a:rPr lang="pl-PL"/>
              <a:t>Poufność, integralność i dostępność</a:t>
            </a:r>
          </a:p>
          <a:p>
            <a:pPr lvl="1" rtl="0"/>
            <a:r>
              <a:rPr lang="pl-PL"/>
              <a:t>Poufność – prywatność</a:t>
            </a:r>
          </a:p>
          <a:p>
            <a:pPr lvl="1" rtl="0"/>
            <a:r>
              <a:rPr lang="pl-PL"/>
              <a:t>Integralność – dokładność i wiarygodność informacji </a:t>
            </a:r>
          </a:p>
          <a:p>
            <a:pPr lvl="1" rtl="0"/>
            <a:r>
              <a:rPr lang="pl-PL"/>
              <a:t>Dostępność – dostępność informacji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pPr rtl="0"/>
            <a:r>
              <a:rPr lang="pl-PL" sz="1600"/>
              <a:t>Dane organizacji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Wprowadzenie do danych organizacji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8F0BEF23-77B4-4617-9615-C93A66C3F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812" y="1180333"/>
            <a:ext cx="3392539" cy="33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550359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Wprowadzenie do danych organizacji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Ćwiczenie – „Porównaj dane z wynikiem funkcji haszującej"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0EE0B431-1184-4362-86ED-2E27BB67B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737" y="798944"/>
            <a:ext cx="5880683" cy="3958518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20988317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Konsekwencje naruszenia bezpieczeństwa</a:t>
            </a:r>
          </a:p>
          <a:p>
            <a:pPr lvl="1" rtl="0"/>
            <a:r>
              <a:rPr lang="pl-PL"/>
              <a:t>Nie można zapobiec każdemu atakowi</a:t>
            </a:r>
          </a:p>
          <a:p>
            <a:pPr lvl="1" rtl="0"/>
            <a:r>
              <a:rPr lang="pl-PL"/>
              <a:t>Atakujący zawsze znajdą nowe sposoby</a:t>
            </a:r>
          </a:p>
          <a:p>
            <a:pPr lvl="1" rtl="0"/>
            <a:r>
              <a:rPr lang="pl-PL"/>
              <a:t>Zniszczona reputacja, wandalizm, kradzież,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utracone dochody, naruszona własność intelektualna</a:t>
            </a:r>
          </a:p>
          <a:p>
            <a:pPr rtl="0"/>
            <a:r>
              <a:rPr lang="pl-PL"/>
              <a:t>Przykład naruszenia bezpieczeństwa – LastPass</a:t>
            </a:r>
          </a:p>
          <a:p>
            <a:pPr lvl="1" rtl="0"/>
            <a:r>
              <a:rPr lang="pl-PL"/>
              <a:t>Internetowy menedżer haseł</a:t>
            </a:r>
          </a:p>
          <a:p>
            <a:pPr lvl="1" rtl="0"/>
            <a:r>
              <a:rPr lang="pl-PL"/>
              <a:t>Skradzione adresy e-mail użytkowników, podpowiedzi dotyczące haseł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 oraz wartości funkcji haszującej służące do autoryzacji</a:t>
            </a:r>
          </a:p>
          <a:p>
            <a:pPr lvl="1" rtl="0"/>
            <a:r>
              <a:rPr lang="pl-PL"/>
              <a:t>Wymaga weryfikacji adresu e-mail lub uwierzytelniania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wieloskładnikowego w przypadku logowania z nieznanego urządzenia </a:t>
            </a:r>
          </a:p>
          <a:p>
            <a:pPr lvl="1" rtl="0"/>
            <a:r>
              <a:rPr lang="pl-PL"/>
              <a:t>Użytkownicy powinni używać złożonego hasła głównego,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pl-PL"/>
              <a:t> okresowo zmieniać hasło główne i uważać 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pl-PL"/>
              <a:t>na ataki typu phishing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Wprowadzenie do danych organizacji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Skutki naruszenia bezpieczeństwa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D563E2AD-4417-4DD2-B17D-8F2694277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717" y="798944"/>
            <a:ext cx="2958830" cy="379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5283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This PowerPoint deck is divided in two parts:</a:t>
            </a:r>
          </a:p>
          <a:p>
            <a:pPr rtl="0"/>
            <a:r>
              <a:rPr lang="pl-PL"/>
              <a:t>Instructor Planning Guide</a:t>
            </a:r>
          </a:p>
          <a:p>
            <a:pPr lvl="1" rtl="0"/>
            <a:r>
              <a:rPr lang="pl-PL"/>
              <a:t>Information to help you become familiar with the chapter</a:t>
            </a:r>
          </a:p>
          <a:p>
            <a:pPr lvl="1" rtl="0"/>
            <a:r>
              <a:rPr lang="pl-PL"/>
              <a:t>Teaching aids</a:t>
            </a:r>
          </a:p>
          <a:p>
            <a:pPr rtl="0"/>
            <a:r>
              <a:rPr lang="pl-PL"/>
              <a:t>Instructor Class Presentation</a:t>
            </a:r>
          </a:p>
          <a:p>
            <a:pPr lvl="1" rtl="0"/>
            <a:r>
              <a:rPr lang="pl-PL"/>
              <a:t>Optional slides that you can use in the classroom</a:t>
            </a:r>
          </a:p>
          <a:p>
            <a:pPr lvl="1" rtl="0"/>
            <a:r>
              <a:rPr lang="pl-PL"/>
              <a:t>Begins on slide # 9</a:t>
            </a:r>
          </a:p>
          <a:p>
            <a:endParaRPr lang="en-CA" dirty="0"/>
          </a:p>
          <a:p>
            <a:pPr rtl="0"/>
            <a:r>
              <a:rPr lang="pl-PL" b="1"/>
              <a:t>Note</a:t>
            </a:r>
            <a:r>
              <a:rPr lang="pl-PL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Instructor Materials – Chapter 1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Przykład naruszenia bezpieczeństwa – Vtech</a:t>
            </a:r>
          </a:p>
          <a:p>
            <a:pPr lvl="1" rtl="0"/>
            <a:r>
              <a:rPr lang="pl-PL"/>
              <a:t>Vtech to producent nowoczesnych zabawek dla dzieci</a:t>
            </a:r>
          </a:p>
          <a:p>
            <a:pPr lvl="1" rtl="0"/>
            <a:r>
              <a:rPr lang="pl-PL"/>
              <a:t>narażone poufne informacje, w tym nazwiska klientów,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adresy e-mail, hasła, zdjęcia i archiwum korespondencji.</a:t>
            </a:r>
          </a:p>
          <a:p>
            <a:pPr lvl="1" rtl="0"/>
            <a:r>
              <a:rPr lang="pl-PL"/>
              <a:t>Firma Vtech nie zabezpieczyła danych należycie</a:t>
            </a:r>
          </a:p>
          <a:p>
            <a:pPr lvl="1" rtl="0"/>
            <a:r>
              <a:rPr lang="pl-PL"/>
              <a:t>Hakerzy mogą tworzyć konta e-mail, ubiegać się o kredyty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 i popełniać przestępstwa, korzystając ze zdobytych informacji</a:t>
            </a:r>
          </a:p>
          <a:p>
            <a:pPr lvl="1" rtl="0"/>
            <a:r>
              <a:rPr lang="pl-PL"/>
              <a:t>Hakerzy mogą również przejąć konta internetowe rodziców</a:t>
            </a:r>
          </a:p>
          <a:p>
            <a:pPr rtl="0"/>
            <a:r>
              <a:rPr lang="pl-PL"/>
              <a:t>Przykład naruszenia bezpieczeństwa – Equifax</a:t>
            </a:r>
          </a:p>
          <a:p>
            <a:pPr lvl="1" rtl="0"/>
            <a:r>
              <a:rPr lang="pl-PL"/>
              <a:t>Equifax to agencja przetwarzająca dane o kredytach konsumenckich</a:t>
            </a:r>
          </a:p>
          <a:p>
            <a:pPr lvl="1" rtl="0"/>
            <a:r>
              <a:rPr lang="pl-PL"/>
              <a:t>Cyberprzestępcy wykorzystali lukę w oprogramowaniu aplikacji internetowej.</a:t>
            </a:r>
          </a:p>
          <a:p>
            <a:pPr lvl="1" rtl="0"/>
            <a:r>
              <a:rPr lang="pl-PL"/>
              <a:t>Equifax utworzył specjalną witrynę w nowej domenie internetowej,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 co pozwoliło oszustom na stworzenie fałszywych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 stron internetowych do wyłudzania informacji</a:t>
            </a:r>
          </a:p>
          <a:p>
            <a:pPr lvl="1"/>
            <a:endParaRPr lang="en-US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Wprowadzenie do danych organizacji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Skutki naruszenia bezpieczeństwa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6ABE3A30-6252-4A51-9A69-E6C89E53F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7390" y="922333"/>
            <a:ext cx="2808822" cy="329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9198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>
                <a:latin typeface="Arial" charset="0"/>
              </a:rPr>
              <a:t>Skutki naruszenia bezpieczeństwa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Ćwiczenie  – </a:t>
            </a:r>
            <a:r>
              <a:rPr lang="pl-PL">
                <a:latin typeface="Arial" charset="0"/>
              </a:rPr>
              <a:t>Co zostało skradzione?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ED3D54F2-01AF-4DFA-AD7C-5F2F847FC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808" y="798944"/>
            <a:ext cx="5945030" cy="3847555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33198029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1.3 Napastnicy i specjaliści ds. cyberbezpieczeństwa</a:t>
            </a:r>
          </a:p>
        </p:txBody>
      </p:sp>
    </p:spTree>
    <p:extLst>
      <p:ext uri="{BB962C8B-B14F-4D97-AF65-F5344CB8AC3E}">
        <p14:creationId xmlns:p14="http://schemas.microsoft.com/office/powerpoint/2010/main" val="4277018850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Amatorzy</a:t>
            </a:r>
          </a:p>
          <a:p>
            <a:pPr lvl="1" rtl="0"/>
            <a:r>
              <a:rPr lang="pl-PL"/>
              <a:t>Tzw. skryptowe dzieciaki (ang. script kiddies) – amatorzy o niewielkich umiejętnościach</a:t>
            </a:r>
          </a:p>
          <a:p>
            <a:pPr lvl="1" rtl="0"/>
            <a:r>
              <a:rPr lang="pl-PL"/>
              <a:t>Korzystają z istniejących narzędzi lub instrukcji znalezionych w Internecie, aby przeprowadzać ataki</a:t>
            </a:r>
          </a:p>
          <a:p>
            <a:pPr rtl="0"/>
            <a:r>
              <a:rPr lang="pl-PL"/>
              <a:t>Hakerzy – włamują się do komputerów lub sieci, aby uzyskać dostęp do danych</a:t>
            </a:r>
          </a:p>
          <a:p>
            <a:pPr lvl="1" rtl="0"/>
            <a:r>
              <a:rPr lang="pl-PL"/>
              <a:t>Hakerzy w białych kapeluszach (ang. white hats) – za uprzednią zgodą włamują się do sieci i systemów komputerowych w celu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wykrycia ich słabości, co pozwala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ulepszyć zabezpieczenia.</a:t>
            </a:r>
          </a:p>
          <a:p>
            <a:pPr lvl="1" rtl="0"/>
            <a:r>
              <a:rPr lang="pl-PL"/>
              <a:t>Hakerzy w szarych kapeluszach (ang. gray hats) – włamują się do systemów bez wiedzy ich właścicieli</a:t>
            </a:r>
          </a:p>
          <a:p>
            <a:pPr lvl="1" rtl="0"/>
            <a:r>
              <a:rPr lang="pl-PL"/>
              <a:t>Hakerzy w czarnych kapeluszach (ang. black hats) – wykorzystują każdą lukę w zabezpieczeniach w celu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nielegalnego uzyskania korzyści osobistych, finansowych lub politycznych</a:t>
            </a:r>
          </a:p>
          <a:p>
            <a:pPr rtl="0"/>
            <a:r>
              <a:rPr lang="pl-PL"/>
              <a:t>Hakerzy zorganizowani – organizacje złożone z cyberprzestępców,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 tzw. haktywistów (hakerów-aktywistów), terrorystów bądź hakerów wspieranych przez ośrodki rządowe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pPr rtl="0"/>
            <a:r>
              <a:rPr lang="pl-PL" sz="1600"/>
              <a:t>Profil cyberprzestępcy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pl-PL"/>
              <a:t> Rodzaje napastników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555BAE5A-9D98-44F1-9EFE-B5AA69EA3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968" y="1034348"/>
            <a:ext cx="3358807" cy="340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4739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Zagrożenia bezpieczeństwa wewnętrznego</a:t>
            </a:r>
          </a:p>
          <a:p>
            <a:pPr lvl="1" rtl="0"/>
            <a:r>
              <a:rPr lang="pl-PL"/>
              <a:t>Np. pracownicy lub współpracownicy biznesowi, którzy mogą:</a:t>
            </a:r>
          </a:p>
          <a:p>
            <a:pPr lvl="2" rtl="0"/>
            <a:r>
              <a:rPr lang="pl-PL"/>
              <a:t>Źle obchodzić się z poufnymi danymi</a:t>
            </a:r>
          </a:p>
          <a:p>
            <a:pPr lvl="2" rtl="0"/>
            <a:r>
              <a:rPr lang="pl-PL"/>
              <a:t>Zagrozić funkcjonowaniu wewnętrznych serwerów lub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urządzeń infrastruktury sieciowej</a:t>
            </a:r>
          </a:p>
          <a:p>
            <a:pPr lvl="2" rtl="0"/>
            <a:r>
              <a:rPr lang="pl-PL"/>
              <a:t>Ułatwiać ataki z zewnątrz przez podłączanie zainfekowanych nośników USB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 do firmowego systemu komputerowego.</a:t>
            </a:r>
          </a:p>
          <a:p>
            <a:pPr lvl="2" rtl="0"/>
            <a:r>
              <a:rPr lang="pl-PL"/>
              <a:t>Zainstalować złośliwe oprogramowanie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za pośrednictwem wiadomości e-mail lub niebezpiecznych witryn</a:t>
            </a:r>
          </a:p>
          <a:p>
            <a:pPr lvl="2" rtl="0"/>
            <a:r>
              <a:rPr lang="pl-PL"/>
              <a:t>Spowodować poważne szkody ze względu na bezpośredni dostęp </a:t>
            </a:r>
          </a:p>
          <a:p>
            <a:pPr rtl="0"/>
            <a:r>
              <a:rPr lang="pl-PL"/>
              <a:t>Zagrożenia bezpieczeństwa zewnętrznego</a:t>
            </a:r>
          </a:p>
          <a:p>
            <a:pPr lvl="1" rtl="0"/>
            <a:r>
              <a:rPr lang="pl-PL"/>
              <a:t>wykorzystują luki w zabezpieczeniach sieci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 lub urządzeń komputerowych</a:t>
            </a:r>
          </a:p>
          <a:p>
            <a:pPr lvl="1" rtl="0"/>
            <a:r>
              <a:rPr lang="pl-PL"/>
              <a:t>używają inżynierii społecznej (socjotechniki), aby uzyskać dostęp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pPr rtl="0"/>
            <a:r>
              <a:rPr lang="pl-PL" sz="1600"/>
              <a:t>Profil cyberprzestępcy </a:t>
            </a:r>
            <a:r>
              <a:rPr lang="en-US" altLang="en-US" sz="1600" dirty="0"/>
              <a:t/>
            </a:r>
            <a:br>
              <a:rPr lang="en-US" altLang="en-US" sz="1600" dirty="0"/>
            </a:br>
            <a:r>
              <a:rPr lang="pl-PL"/>
              <a:t>Wewnętrzne i zewnętrzne zagrożenia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09952BFA-23E0-4952-8B1A-8C315BA53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686" y="1344769"/>
            <a:ext cx="5252665" cy="330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23239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1.4 Cyberwojna</a:t>
            </a:r>
          </a:p>
        </p:txBody>
      </p:sp>
    </p:spTree>
    <p:extLst>
      <p:ext uri="{BB962C8B-B14F-4D97-AF65-F5344CB8AC3E}">
        <p14:creationId xmlns:p14="http://schemas.microsoft.com/office/powerpoint/2010/main" val="374200727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Czym jest cyberwojna?</a:t>
            </a:r>
          </a:p>
          <a:p>
            <a:pPr lvl="1" rtl="0"/>
            <a:r>
              <a:rPr lang="pl-PL"/>
              <a:t>Konflikt w cyberprzestrzeni</a:t>
            </a:r>
          </a:p>
          <a:p>
            <a:pPr lvl="1" rtl="0"/>
            <a:r>
              <a:rPr lang="pl-PL"/>
              <a:t>Złośliwe oprogramowanie Stuxnet</a:t>
            </a:r>
          </a:p>
          <a:p>
            <a:pPr lvl="2" rtl="0"/>
            <a:r>
              <a:rPr lang="pl-PL"/>
              <a:t>Stworzone w celu spowodowania szkód w irańskiej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placówce nuklearnej</a:t>
            </a:r>
          </a:p>
          <a:p>
            <a:pPr lvl="2" rtl="0"/>
            <a:r>
              <a:rPr lang="pl-PL"/>
              <a:t>Stworzone w sposób modułowy</a:t>
            </a:r>
          </a:p>
          <a:p>
            <a:pPr lvl="2" rtl="0"/>
            <a:r>
              <a:rPr lang="pl-PL"/>
              <a:t>Użyło skradzionych certyfikatów cyfrowych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pPr rtl="0"/>
            <a:r>
              <a:rPr lang="pl-PL" sz="1600"/>
              <a:t>Przegląd działań wojennych w cyberprzestrzeni </a:t>
            </a:r>
            <a:r>
              <a:rPr lang="en-US" altLang="en-US" sz="1600" dirty="0"/>
              <a:t/>
            </a:r>
            <a:br>
              <a:rPr lang="en-US" altLang="en-US" sz="1600" dirty="0"/>
            </a:br>
            <a:r>
              <a:rPr lang="pl-PL"/>
              <a:t>Czym jest cyberwojna?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82A3B302-1B71-4CE3-9F33-3E0DA76A7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964" y="1793175"/>
            <a:ext cx="5404260" cy="268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110174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4" y="902525"/>
            <a:ext cx="4871711" cy="3681349"/>
          </a:xfrm>
        </p:spPr>
        <p:txBody>
          <a:bodyPr/>
          <a:lstStyle/>
          <a:p>
            <a:pPr rtl="0"/>
            <a:r>
              <a:rPr lang="pl-PL"/>
              <a:t>Zyskać przewagę nad przeciwnikami (np. innymi krajami lub konkurencją)</a:t>
            </a:r>
          </a:p>
          <a:p>
            <a:pPr lvl="1" rtl="0"/>
            <a:r>
              <a:rPr lang="pl-PL"/>
              <a:t>Pozwala przeprowadzać sabotaż infrastruktury innych państw</a:t>
            </a:r>
          </a:p>
          <a:p>
            <a:pPr lvl="1" rtl="0"/>
            <a:r>
              <a:rPr lang="pl-PL"/>
              <a:t>Daje atakującym możliwość szantażowania </a:t>
            </a:r>
            <a:r>
              <a:rPr lang="en-US" dirty="0"/>
              <a:t/>
            </a:r>
            <a:br>
              <a:rPr lang="en-US" dirty="0"/>
            </a:br>
            <a:r>
              <a:rPr lang="pl-PL"/>
              <a:t>urzędników państwowych</a:t>
            </a:r>
          </a:p>
          <a:p>
            <a:pPr lvl="1" rtl="0"/>
            <a:r>
              <a:rPr lang="pl-PL"/>
              <a:t>Obywatele mogą stracić zaufanie do rządu i zwątpić w jego zdolność do zapewnienia im bezpieczeństwa.</a:t>
            </a:r>
          </a:p>
          <a:p>
            <a:pPr lvl="1" rtl="0"/>
            <a:r>
              <a:rPr lang="pl-PL"/>
              <a:t>Wpływa na wiarę obywateli w ich rząd bez udziału fizycznej agresji na dany kraj.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65" y="12916"/>
            <a:ext cx="9144000" cy="757551"/>
          </a:xfrm>
        </p:spPr>
        <p:txBody>
          <a:bodyPr/>
          <a:lstStyle/>
          <a:p>
            <a:pPr rtl="0"/>
            <a:r>
              <a:rPr lang="pl-PL" sz="1600"/>
              <a:t>Przegląd działań wojennych w cyberprzestrzeni </a:t>
            </a:r>
            <a:r>
              <a:rPr lang="en-US" altLang="en-US" sz="1600" dirty="0"/>
              <a:t/>
            </a:r>
            <a:br>
              <a:rPr lang="en-US" altLang="en-US" sz="1600" dirty="0"/>
            </a:br>
            <a:r>
              <a:rPr lang="pl-PL"/>
              <a:t>Jaki jest cel cyberwojny?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:c15="http://schemas.microsoft.com/office/drawing/2012/chart" xmlns:c="http://schemas.openxmlformats.org/drawingml/2006/chart" xmlns="" id="{475DF916-5F23-43CD-96C4-D4473398A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776" y="1567544"/>
            <a:ext cx="3981575" cy="26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894322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1.5 Podsumowanie rozdziału.</a:t>
            </a:r>
          </a:p>
        </p:txBody>
      </p:sp>
    </p:spTree>
    <p:extLst>
      <p:ext uri="{BB962C8B-B14F-4D97-AF65-F5344CB8AC3E}">
        <p14:creationId xmlns:p14="http://schemas.microsoft.com/office/powerpoint/2010/main" val="53019094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Zdefiniuj dane osobowe.</a:t>
            </a:r>
          </a:p>
          <a:p>
            <a:pPr rtl="0"/>
            <a:r>
              <a:rPr lang="pl-PL" sz="1400"/>
              <a:t>Omów charakterystykę i wartość danych osobowych</a:t>
            </a:r>
          </a:p>
          <a:p>
            <a:pPr rtl="0"/>
            <a:r>
              <a:rPr lang="pl-PL" sz="1400"/>
              <a:t>Wyjaśnij cechy i wartość danych w organizacji.</a:t>
            </a:r>
          </a:p>
          <a:p>
            <a:pPr rtl="0"/>
            <a:r>
              <a:rPr lang="pl-PL" sz="1400"/>
              <a:t>Opisz konsekwencje naruszenia bezpieczeństwa (ang. security breach).</a:t>
            </a:r>
          </a:p>
          <a:p>
            <a:pPr rtl="0"/>
            <a:r>
              <a:rPr lang="pl-PL" sz="1400"/>
              <a:t>Opisz cechy i motywy napastnika przeprowadzającego atak.</a:t>
            </a:r>
          </a:p>
          <a:p>
            <a:pPr rtl="0"/>
            <a:r>
              <a:rPr lang="pl-PL" sz="1400"/>
              <a:t>Omów i wyjaśnij zagadnienia etyczne i prawne, z którymi borykają się specjaliści ds. cyberbezpieczeństwa.</a:t>
            </a:r>
          </a:p>
          <a:p>
            <a:pPr rtl="0"/>
            <a:r>
              <a:rPr lang="pl-PL" sz="1400"/>
              <a:t>Wyjaśnij cechy i cel cyberwojny.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 sz="1600"/>
              <a:t>Podsumowanie rozdziału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pl-PL"/>
              <a:t>Podsumowanie</a:t>
            </a:r>
          </a:p>
        </p:txBody>
      </p:sp>
    </p:spTree>
    <p:extLst>
      <p:ext uri="{BB962C8B-B14F-4D97-AF65-F5344CB8AC3E}">
        <p14:creationId xmlns:p14="http://schemas.microsoft.com/office/powerpoint/2010/main" val="167487139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Rozdział 1: Zapotrzebowanie na cyberbezpieczeństwo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49" y="3436035"/>
            <a:ext cx="5267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0"/>
            <a:r>
              <a:rPr lang="pl-PL" b="1"/>
              <a:t>Wprowadzenie do cyberbezpieczeństwa (wersja 2.1)</a:t>
            </a:r>
          </a:p>
          <a:p>
            <a:pPr rtl="0"/>
            <a:r>
              <a:rPr lang="pl-PL" b="1"/>
              <a:t>Poradnik planowania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>
          <a:xfrm>
            <a:off x="383177" y="798944"/>
            <a:ext cx="8614174" cy="4155319"/>
          </a:xfrm>
        </p:spPr>
        <p:txBody>
          <a:bodyPr/>
          <a:lstStyle/>
          <a:p>
            <a:pPr marL="0" indent="0" rtl="0">
              <a:spcBef>
                <a:spcPct val="30000"/>
              </a:spcBef>
              <a:buNone/>
            </a:pPr>
            <a:r>
              <a:rPr lang="pl-PL"/>
              <a:t>What activities are associated with this chapter?</a:t>
            </a: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>
          <a:xfrm>
            <a:off x="290715" y="41393"/>
            <a:ext cx="8853286" cy="757551"/>
          </a:xfrm>
        </p:spPr>
        <p:txBody>
          <a:bodyPr/>
          <a:lstStyle/>
          <a:p>
            <a:pPr rtl="0" eaLnBrk="1" hangingPunct="1"/>
            <a:r>
              <a:rPr lang="pl-PL"/>
              <a:t>Chapter 1: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7159074"/>
              </p:ext>
            </p:extLst>
          </p:nvPr>
        </p:nvGraphicFramePr>
        <p:xfrm>
          <a:off x="457291" y="1122081"/>
          <a:ext cx="8303532" cy="871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7635">
                  <a:extLst>
                    <a:ext uri="{9D8B030D-6E8A-4147-A177-3AD203B41FA5}">
                      <a16:colId xmlns:a16="http://schemas.microsoft.com/office/drawing/2014/main" xmlns:c15="http://schemas.microsoft.com/office/drawing/2012/chart" xmlns:c="http://schemas.openxmlformats.org/drawingml/2006/chart" xmlns="" val="20001"/>
                    </a:ext>
                  </a:extLst>
                </a:gridCol>
                <a:gridCol w="1968137">
                  <a:extLst>
                    <a:ext uri="{9D8B030D-6E8A-4147-A177-3AD203B41FA5}">
                      <a16:colId xmlns:a16="http://schemas.microsoft.com/office/drawing/2014/main" xmlns:c15="http://schemas.microsoft.com/office/drawing/2012/chart" xmlns:c="http://schemas.openxmlformats.org/drawingml/2006/chart" xmlns="" val="3156509146"/>
                    </a:ext>
                  </a:extLst>
                </a:gridCol>
                <a:gridCol w="4937760">
                  <a:extLst>
                    <a:ext uri="{9D8B030D-6E8A-4147-A177-3AD203B41FA5}">
                      <a16:colId xmlns:a16="http://schemas.microsoft.com/office/drawing/2014/main" xmlns:c15="http://schemas.microsoft.com/office/drawing/2012/chart" xmlns:c="http://schemas.openxmlformats.org/drawingml/2006/chart" xmlns="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lang="pl-PL" sz="1200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:c15="http://schemas.microsoft.com/office/drawing/2012/chart" xmlns:c="http://schemas.openxmlformats.org/drawingml/2006/chart" xmlns="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lang="pl-PL" sz="1100">
                          <a:solidFill>
                            <a:schemeClr val="tx1"/>
                          </a:solidFill>
                        </a:rPr>
                        <a:t>1.2.1.3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l-PL" sz="110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pl-PL" sz="1100">
                          <a:solidFill>
                            <a:schemeClr val="tx1"/>
                          </a:solidFill>
                        </a:rPr>
                        <a:t>Compare Data with a Hash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c15="http://schemas.microsoft.com/office/drawing/2012/chart" xmlns:c="http://schemas.openxmlformats.org/drawingml/2006/chart" xmlns="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lang="pl-PL" sz="1100">
                          <a:solidFill>
                            <a:schemeClr val="tx1"/>
                          </a:solidFill>
                        </a:rPr>
                        <a:t>1.2.2.5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pl-PL" sz="1100">
                          <a:solidFill>
                            <a:schemeClr val="tx1"/>
                          </a:solidFill>
                        </a:rPr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pl-PL" sz="1100">
                          <a:solidFill>
                            <a:schemeClr val="tx1"/>
                          </a:solidFill>
                        </a:rPr>
                        <a:t>What Was</a:t>
                      </a:r>
                      <a:r>
                        <a:rPr lang="pl-PL" sz="1100" baseline="0">
                          <a:solidFill>
                            <a:schemeClr val="tx1"/>
                          </a:solidFill>
                        </a:rPr>
                        <a:t> Taken?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c15="http://schemas.microsoft.com/office/drawing/2012/chart" xmlns:c="http://schemas.openxmlformats.org/drawingml/2006/chart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>
          <a:xfrm>
            <a:off x="290715" y="798944"/>
            <a:ext cx="8706636" cy="4155319"/>
          </a:xfrm>
        </p:spPr>
        <p:txBody>
          <a:bodyPr/>
          <a:lstStyle/>
          <a:p>
            <a:pPr rtl="0" eaLnBrk="1" hangingPunct="1">
              <a:spcBef>
                <a:spcPct val="30000"/>
              </a:spcBef>
            </a:pPr>
            <a:r>
              <a:rPr lang="pl-PL"/>
              <a:t>Students should complete Chapter 1, “Assessment” after completing Chapter 1.</a:t>
            </a:r>
          </a:p>
          <a:p>
            <a:pPr rtl="0" eaLnBrk="1" hangingPunct="1">
              <a:spcBef>
                <a:spcPct val="30000"/>
              </a:spcBef>
            </a:pPr>
            <a:r>
              <a:rPr lang="pl-PL"/>
              <a:t>Quizzes, labs,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>
          <a:xfrm>
            <a:off x="290715" y="41393"/>
            <a:ext cx="8853286" cy="757551"/>
          </a:xfrm>
        </p:spPr>
        <p:txBody>
          <a:bodyPr/>
          <a:lstStyle/>
          <a:p>
            <a:pPr rtl="0" eaLnBrk="1" hangingPunct="1"/>
            <a:r>
              <a:rPr lang="pl-PL"/>
              <a:t>Chapter 1: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78673" y="798944"/>
            <a:ext cx="8718677" cy="4155319"/>
          </a:xfrm>
        </p:spPr>
        <p:txBody>
          <a:bodyPr/>
          <a:lstStyle/>
          <a:p>
            <a:pPr marL="0" indent="0" rtl="0">
              <a:lnSpc>
                <a:spcPct val="85000"/>
              </a:lnSpc>
              <a:spcBef>
                <a:spcPct val="30000"/>
              </a:spcBef>
              <a:buNone/>
            </a:pPr>
            <a:r>
              <a:rPr lang="pl-PL"/>
              <a:t>Prior to teaching Chapter 1, the instructor should:</a:t>
            </a:r>
          </a:p>
          <a:p>
            <a:pPr rtl="0" eaLnBrk="1" hangingPunct="1">
              <a:lnSpc>
                <a:spcPct val="85000"/>
              </a:lnSpc>
              <a:spcBef>
                <a:spcPct val="30000"/>
              </a:spcBef>
            </a:pPr>
            <a:r>
              <a:rPr lang="pl-PL"/>
              <a:t>Complete Chapter 1, “Assessment.”</a:t>
            </a:r>
          </a:p>
          <a:p>
            <a:pPr rtl="0">
              <a:lnSpc>
                <a:spcPct val="85000"/>
              </a:lnSpc>
              <a:spcBef>
                <a:spcPct val="30000"/>
              </a:spcBef>
            </a:pPr>
            <a:r>
              <a:rPr lang="pl-PL" sz="1600"/>
              <a:t>Review the Additional Resources and Activities document in the Student Resources for possible additional resources and activities.</a:t>
            </a:r>
          </a:p>
          <a:p>
            <a:pPr rtl="0" eaLnBrk="1" hangingPunct="1">
              <a:lnSpc>
                <a:spcPct val="85000"/>
              </a:lnSpc>
              <a:spcBef>
                <a:spcPct val="30000"/>
              </a:spcBef>
            </a:pPr>
            <a:r>
              <a:rPr lang="pl-PL"/>
              <a:t>The objectives of this chapter are: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Define personal data.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Explain why personal data is profitable to hackers.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types of data used by governments and organizations.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the impact of a security breach.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the characteristics and motives of an attacker.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cyberwarfare.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3" y="41393"/>
            <a:ext cx="8926287" cy="757551"/>
          </a:xfrm>
        </p:spPr>
        <p:txBody>
          <a:bodyPr/>
          <a:lstStyle/>
          <a:p>
            <a:pPr rtl="0"/>
            <a:r>
              <a:rPr lang="pl-PL"/>
              <a:t>Chapter 1: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>
          <a:xfrm>
            <a:off x="365759" y="798944"/>
            <a:ext cx="8631591" cy="4155319"/>
          </a:xfrm>
        </p:spPr>
        <p:txBody>
          <a:bodyPr/>
          <a:lstStyle/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 sz="1400"/>
              <a:t>For additional help with teaching strategies, including lesson plans, analogies for difficult concepts, and discussion topics, visit the </a:t>
            </a:r>
            <a:r>
              <a:rPr lang="pl-PL" sz="1400">
                <a:hlinkClick r:id="rId3"/>
              </a:rPr>
              <a:t>Community Forums </a:t>
            </a:r>
            <a:r>
              <a:rPr lang="pl-PL" sz="1400"/>
              <a:t>.</a:t>
            </a:r>
          </a:p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 sz="1400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>
          <a:xfrm>
            <a:off x="290715" y="41393"/>
            <a:ext cx="8853286" cy="757551"/>
          </a:xfrm>
        </p:spPr>
        <p:txBody>
          <a:bodyPr/>
          <a:lstStyle/>
          <a:p>
            <a:pPr rtl="0" eaLnBrk="1" hangingPunct="1"/>
            <a:r>
              <a:rPr lang="pl-PL"/>
              <a:t>Chapter 1: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1: Zapotrzebowanie na cyberbezpieczeństwo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3255215" cy="902174"/>
          </a:xfrm>
        </p:spPr>
        <p:txBody>
          <a:bodyPr/>
          <a:lstStyle/>
          <a:p>
            <a:endParaRPr lang="en-US" dirty="0"/>
          </a:p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7048</TotalTime>
  <Words>1381</Words>
  <Application>Microsoft Office PowerPoint</Application>
  <PresentationFormat>Pokaz na ekranie (16:9)</PresentationFormat>
  <Paragraphs>294</Paragraphs>
  <Slides>30</Slides>
  <Notes>28</Notes>
  <HiddenSlides>6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8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Rozdział 1: Zapotrzebowanie na cyberbezpieczeństwo</vt:lpstr>
      <vt:lpstr>Instructor Materials – Chapter 1 Planning Guide</vt:lpstr>
      <vt:lpstr>Rozdział 1: Zapotrzebowanie na cyberbezpieczeństwo</vt:lpstr>
      <vt:lpstr>Chapter 1: Activities</vt:lpstr>
      <vt:lpstr>Chapter 1: Assessment</vt:lpstr>
      <vt:lpstr>Chapter 1: Best Practices</vt:lpstr>
      <vt:lpstr>Chapter 1: Additional Help</vt:lpstr>
      <vt:lpstr>Prezentacja programu PowerPoint</vt:lpstr>
      <vt:lpstr>Rozdział 1: Zapotrzebowanie na cyberbezpieczeństwo</vt:lpstr>
      <vt:lpstr>Rozdział 1 – Podział na sekcje oraz cele do zrealizowania</vt:lpstr>
      <vt:lpstr>1.1 Dane osobowe</vt:lpstr>
      <vt:lpstr>Dane osobowe  Wprowadzenie do danych osobowych</vt:lpstr>
      <vt:lpstr>Dane osobowe  Wprowadzenie do danych osobowych</vt:lpstr>
      <vt:lpstr>Dane osobowe  Wprowadzenie do danych osobowych</vt:lpstr>
      <vt:lpstr>Dane osobowe  Dane osobowe jako cel</vt:lpstr>
      <vt:lpstr>1.2 Dane organizacji</vt:lpstr>
      <vt:lpstr>Dane organizacji Wprowadzenie do danych organizacji</vt:lpstr>
      <vt:lpstr>Wprowadzenie do danych organizacji  Ćwiczenie – „Porównaj dane z wynikiem funkcji haszującej"</vt:lpstr>
      <vt:lpstr>Wprowadzenie do danych organizacji  Skutki naruszenia bezpieczeństwa</vt:lpstr>
      <vt:lpstr>Wprowadzenie do danych organizacji  Skutki naruszenia bezpieczeństwa</vt:lpstr>
      <vt:lpstr>Skutki naruszenia bezpieczeństwa  Ćwiczenie  – Co zostało skradzione?</vt:lpstr>
      <vt:lpstr>1.3 Napastnicy i specjaliści ds. cyberbezpieczeństwa</vt:lpstr>
      <vt:lpstr>Profil cyberprzestępcy  Rodzaje napastników</vt:lpstr>
      <vt:lpstr>Profil cyberprzestępcy  Wewnętrzne i zewnętrzne zagrożenia</vt:lpstr>
      <vt:lpstr>1.4 Cyberwojna</vt:lpstr>
      <vt:lpstr>Przegląd działań wojennych w cyberprzestrzeni  Czym jest cyberwojna?</vt:lpstr>
      <vt:lpstr>Przegląd działań wojennych w cyberprzestrzeni  Jaki jest cel cyberwojny?</vt:lpstr>
      <vt:lpstr>1.5 Podsumowanie rozdziału.</vt:lpstr>
      <vt:lpstr>Podsumowanie rozdziału Podsumowanie</vt:lpstr>
      <vt:lpstr>Prezentacja programu PowerPoint</vt:lpstr>
    </vt:vector>
  </TitlesOfParts>
  <Company>Cisco Systems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piotr</cp:lastModifiedBy>
  <cp:revision>304</cp:revision>
  <dcterms:created xsi:type="dcterms:W3CDTF">2016-08-22T22:27:36Z</dcterms:created>
  <dcterms:modified xsi:type="dcterms:W3CDTF">2019-04-13T13:01:18Z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